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49"/>
  </p:handoutMasterIdLst>
  <p:sldIdLst>
    <p:sldId id="381" r:id="rId4"/>
    <p:sldId id="561" r:id="rId5"/>
    <p:sldId id="1014" r:id="rId6"/>
    <p:sldId id="1179" r:id="rId8"/>
    <p:sldId id="1204" r:id="rId9"/>
    <p:sldId id="1081" r:id="rId10"/>
    <p:sldId id="1256" r:id="rId11"/>
    <p:sldId id="1257" r:id="rId12"/>
    <p:sldId id="1258" r:id="rId13"/>
    <p:sldId id="1259" r:id="rId14"/>
    <p:sldId id="1260" r:id="rId15"/>
    <p:sldId id="1261" r:id="rId16"/>
    <p:sldId id="1262" r:id="rId17"/>
    <p:sldId id="1263" r:id="rId18"/>
    <p:sldId id="1266" r:id="rId19"/>
    <p:sldId id="1267" r:id="rId20"/>
    <p:sldId id="1278" r:id="rId21"/>
    <p:sldId id="1279" r:id="rId22"/>
    <p:sldId id="1268" r:id="rId23"/>
    <p:sldId id="1269" r:id="rId24"/>
    <p:sldId id="1270" r:id="rId25"/>
    <p:sldId id="1271" r:id="rId26"/>
    <p:sldId id="1272" r:id="rId27"/>
    <p:sldId id="1273" r:id="rId28"/>
    <p:sldId id="1274" r:id="rId29"/>
    <p:sldId id="1277" r:id="rId30"/>
    <p:sldId id="1088" r:id="rId31"/>
    <p:sldId id="1084" r:id="rId32"/>
    <p:sldId id="1163" r:id="rId33"/>
    <p:sldId id="1174" r:id="rId34"/>
    <p:sldId id="1164" r:id="rId35"/>
    <p:sldId id="1232" r:id="rId36"/>
    <p:sldId id="1244" r:id="rId37"/>
    <p:sldId id="1082" r:id="rId38"/>
    <p:sldId id="1233" r:id="rId39"/>
    <p:sldId id="750" r:id="rId40"/>
    <p:sldId id="751" r:id="rId41"/>
    <p:sldId id="752" r:id="rId42"/>
    <p:sldId id="753" r:id="rId43"/>
    <p:sldId id="754" r:id="rId44"/>
    <p:sldId id="759" r:id="rId45"/>
    <p:sldId id="756" r:id="rId46"/>
    <p:sldId id="757" r:id="rId47"/>
    <p:sldId id="758" r:id="rId48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4" Type="http://schemas.openxmlformats.org/officeDocument/2006/relationships/tags" Target="tags/tag118.xml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9.xml"/><Relationship Id="rId5" Type="http://schemas.openxmlformats.org/officeDocument/2006/relationships/hyperlink" Target="file:///E:\android-sdk-windows\docs\reference\android\graphics\Shader.html" TargetMode="External"/><Relationship Id="rId4" Type="http://schemas.openxmlformats.org/officeDocument/2006/relationships/hyperlink" Target="file:///E:\android-sdk-windows\docs\reference\android\graphics\PathEffect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2.xml"/><Relationship Id="rId7" Type="http://schemas.openxmlformats.org/officeDocument/2006/relationships/hyperlink" Target="file:///E:\android-sdk-windows\docs\reference\android\graphics\Paint.Join.html" TargetMode="External"/><Relationship Id="rId6" Type="http://schemas.openxmlformats.org/officeDocument/2006/relationships/hyperlink" Target="file:///E:\android-sdk-windows\docs\reference\android\graphics\Paint.Cap.html" TargetMode="External"/><Relationship Id="rId5" Type="http://schemas.openxmlformats.org/officeDocument/2006/relationships/hyperlink" Target="file:///E:\android-sdk-windows\docs\reference\android\graphics\Paint.Align.html" TargetMode="External"/><Relationship Id="rId4" Type="http://schemas.openxmlformats.org/officeDocument/2006/relationships/hyperlink" Target="file:///E:\android-sdk-windows\docs\reference\android\graphics\Paint.Style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41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3" Type="http://schemas.openxmlformats.org/officeDocument/2006/relationships/image" Target="../media/image14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Relationship Id="rId3" Type="http://schemas.openxmlformats.org/officeDocument/2006/relationships/image" Target="../media/image15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Relationship Id="rId3" Type="http://schemas.openxmlformats.org/officeDocument/2006/relationships/image" Target="../media/image16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7.xml"/><Relationship Id="rId3" Type="http://schemas.openxmlformats.org/officeDocument/2006/relationships/image" Target="../media/image17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0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3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20.png"/><Relationship Id="rId2" Type="http://schemas.openxmlformats.org/officeDocument/2006/relationships/tags" Target="../tags/tag62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image" Target="../media/image28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7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77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tags" Target="../tags/tag8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96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97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tags" Target="../tags/tag9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Relationship Id="rId3" Type="http://schemas.openxmlformats.org/officeDocument/2006/relationships/hyperlink" Target="file:///E:\android-sdk-windows\docs\reference\android\view\View.html" TargetMode="Externa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仿头条炫酷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ViewPager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指示器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80100" y="2470150"/>
            <a:ext cx="283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--</a:t>
            </a:r>
            <a:r>
              <a:rPr lang="zh-CN" altLang="en-US">
                <a:solidFill>
                  <a:srgbClr val="FF0000"/>
                </a:solidFill>
              </a:rPr>
              <a:t>自定义控件玩转</a:t>
            </a:r>
            <a:r>
              <a:rPr lang="zh-CN" altLang="en-US">
                <a:solidFill>
                  <a:srgbClr val="FF0000"/>
                </a:solidFill>
              </a:rPr>
              <a:t>字体变色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74541" y="2533171"/>
            <a:ext cx="484190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的常用方法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59206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4773930" cy="82994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剪裁</a:t>
            </a:r>
            <a:endParaRPr lang="zh-CN" altLang="en-US" sz="48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画布剪裁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dirty="0" smtClean="0"/>
              <a:t>clipRect函数是android.graphics.Canvas类下一个用于对画布进行矩形裁剪的方法。 </a:t>
            </a:r>
            <a:endParaRPr dirty="0" smtClean="0"/>
          </a:p>
          <a:p>
            <a:r>
              <a:rPr dirty="0" smtClean="0"/>
              <a:t>它裁剪了我们想要的绘制区域 ， 有点类似ps里面的遮罩效果</a:t>
            </a:r>
            <a:endParaRPr dirty="0" smtClean="0"/>
          </a:p>
        </p:txBody>
      </p:sp>
      <p:pic>
        <p:nvPicPr>
          <p:cNvPr id="2" name="图片 1" descr="cl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" y="1836420"/>
            <a:ext cx="6981825" cy="4400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028065"/>
            <a:ext cx="8295640" cy="500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 descr="device-2015-05-13-1544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0" y="1707515"/>
            <a:ext cx="2205990" cy="3922395"/>
          </a:xfrm>
          <a:prstGeom prst="rect">
            <a:avLst/>
          </a:prstGeom>
        </p:spPr>
      </p:pic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1699260"/>
            <a:ext cx="2211070" cy="3931285"/>
          </a:xfrm>
          <a:prstGeom prst="rect">
            <a:avLst/>
          </a:prstGeom>
        </p:spPr>
      </p:pic>
      <p:pic>
        <p:nvPicPr>
          <p:cNvPr id="10" name="图片 9" descr="device-2015-05-13-1541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265" y="1699260"/>
            <a:ext cx="2220595" cy="3947795"/>
          </a:xfrm>
          <a:prstGeom prst="rect">
            <a:avLst/>
          </a:prstGeom>
        </p:spPr>
      </p:pic>
      <p:pic>
        <p:nvPicPr>
          <p:cNvPr id="13" name="图片 12" descr="device-2015-05-13-1543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1707515"/>
            <a:ext cx="2211070" cy="3931285"/>
          </a:xfrm>
          <a:prstGeom prst="rect">
            <a:avLst/>
          </a:prstGeom>
        </p:spPr>
      </p:pic>
      <p:pic>
        <p:nvPicPr>
          <p:cNvPr id="39938" name="Picture 2" descr="http://img.blog.csdn.net/20140909143603109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0495" y="1699260"/>
            <a:ext cx="2416810" cy="3930650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1195070"/>
            <a:ext cx="7568565" cy="3850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531" y="254569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3841750"/>
            <a:ext cx="5826760" cy="3155315"/>
          </a:xfrm>
          <a:prstGeom prst="rect">
            <a:avLst/>
          </a:prstGeom>
        </p:spPr>
      </p:pic>
      <p:sp>
        <p:nvSpPr>
          <p:cNvPr id="46" name="Title 6"/>
          <p:cNvSpPr txBox="1"/>
          <p:nvPr>
            <p:custDataLst>
              <p:tags r:id="rId4"/>
            </p:custDataLst>
          </p:nvPr>
        </p:nvSpPr>
        <p:spPr>
          <a:xfrm>
            <a:off x="210185" y="855980"/>
            <a:ext cx="12037695" cy="29857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基准点是baseline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Ascent是baseline之上至字符最高处的距离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Descent是baseline之下至字符最低处的距离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Leading文档说的很含糊，其实是上一行字符的descent到下一行的ascent之间的距离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Top指的是指的是最高字符到baseline的值，即ascent的最大值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bottom指的是最下字符到baseline的值，即descent的最大值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111250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vie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11250"/>
            <a:ext cx="3929380" cy="5261610"/>
          </a:xfrm>
          <a:prstGeom prst="rect">
            <a:avLst/>
          </a:prstGeom>
        </p:spPr>
      </p:pic>
      <p:pic>
        <p:nvPicPr>
          <p:cNvPr id="33" name="图片 32" descr="vie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-12700"/>
            <a:ext cx="5391785" cy="630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14655" y="1167130"/>
            <a:ext cx="11322685" cy="32410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测量规格,封装了父容器对 view 的布局上的限制，内部提供了宽高的信息（ SpecMode 、 SpecSize ），SpecSize是指在某种SpecMode下的参考尺寸，其中SpecMode 有如下三种：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UNSPECIFIED: 父控件不对你有任何限制，你想要多大给你多大，想上天就上天。这种情况一般用于系统内部，表示一种测量状态。（这个模式主要用于系统内部多次Measure的情形，并不是真的说你想要多大最后就真有多大）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EXACTLY: 父控件已经知道你所需的精确大小，你的最终大小应该就是这么大。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AT_MOST: 你的大小不能大于父控件给你指定的size，但具体是多少，得看你自己的实现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measurespec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650105"/>
            <a:ext cx="10058400" cy="115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11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4785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的计算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easurespe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463040"/>
            <a:ext cx="8761095" cy="23723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990" y="4259580"/>
            <a:ext cx="9979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子View的MeasureSpec值是根据子View的布局参数（LayoutParams）和父容器的MeasureSpec值计算得来的，具体计算逻辑封装在getChildMeasureSpec()里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measurespe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756920"/>
            <a:ext cx="9124315" cy="499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自定义</a:t>
            </a:r>
            <a:r>
              <a:rPr lang="en-US" altLang="zh-CN" sz="2000" dirty="0">
                <a:solidFill>
                  <a:srgbClr val="0070C0"/>
                </a:solidFill>
              </a:rPr>
              <a:t>View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201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Android</a:t>
                      </a:r>
                      <a:r>
                        <a:rPr lang="zh-CN" altLang="en-US" sz="1800" dirty="0"/>
                        <a:t>的坐标系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r>
                        <a:rPr lang="zh-CN" altLang="en-US" dirty="0"/>
                        <a:t>自定义</a:t>
                      </a:r>
                      <a:r>
                        <a:rPr lang="en-US" altLang="zh-CN" dirty="0"/>
                        <a:t>View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的绘制原理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ViewGroup</a:t>
                      </a:r>
                      <a:r>
                        <a:rPr lang="zh-CN" altLang="en-US" sz="1800" dirty="0"/>
                        <a:t>如何测量和布局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7397" y="2650490"/>
            <a:ext cx="189135" cy="355600"/>
            <a:chOff x="1283913" y="1155618"/>
            <a:chExt cx="1013226" cy="1905000"/>
          </a:xfrm>
        </p:grpSpPr>
        <p:sp>
          <p:nvSpPr>
            <p:cNvPr id="72" name="任意多边形: 形状 3"/>
            <p:cNvSpPr/>
            <p:nvPr>
              <p:custDataLst>
                <p:tags r:id="rId2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907049" y="3495675"/>
            <a:ext cx="256502" cy="355600"/>
            <a:chOff x="3262468" y="1155618"/>
            <a:chExt cx="1374117" cy="1905000"/>
          </a:xfrm>
        </p:grpSpPr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8"/>
            </p:custDataLst>
          </p:nvPr>
        </p:nvGrpSpPr>
        <p:grpSpPr>
          <a:xfrm>
            <a:off x="643777" y="78095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7" name="文本框 76"/>
          <p:cNvSpPr txBox="1"/>
          <p:nvPr>
            <p:custDataLst>
              <p:tags r:id="rId9"/>
            </p:custDataLst>
          </p:nvPr>
        </p:nvSpPr>
        <p:spPr>
          <a:xfrm>
            <a:off x="3757295" y="2520315"/>
            <a:ext cx="8010525" cy="143510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 你进步了吗？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 你迷茫了吗？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0950" y="2005965"/>
            <a:ext cx="3827145" cy="1054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深入理解</a:t>
            </a:r>
            <a:r>
              <a:rPr lang="en-US" altLang="zh-CN" sz="2800"/>
              <a:t>Java</a:t>
            </a:r>
            <a:r>
              <a:rPr lang="zh-CN" altLang="en-US" sz="2800"/>
              <a:t>语言</a:t>
            </a:r>
            <a:endParaRPr lang="zh-CN" altLang="en-US" sz="2800"/>
          </a:p>
          <a:p>
            <a:pPr algn="ctr"/>
            <a:r>
              <a:rPr lang="zh-CN" altLang="en-US" sz="2800"/>
              <a:t>筑基</a:t>
            </a:r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6711950" y="1937385"/>
            <a:ext cx="3827145" cy="105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Android</a:t>
            </a:r>
            <a:r>
              <a:rPr lang="zh-CN" altLang="en-US" sz="2800"/>
              <a:t>开发框架体系</a:t>
            </a:r>
            <a:endParaRPr lang="zh-CN" altLang="en-US" sz="2800"/>
          </a:p>
          <a:p>
            <a:pPr algn="ctr"/>
            <a:r>
              <a:rPr lang="zh-CN" altLang="en-US" sz="2800"/>
              <a:t>结丹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1250950" y="3866515"/>
            <a:ext cx="3827145" cy="10547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性能优化，</a:t>
            </a:r>
            <a:r>
              <a:rPr lang="en-US" altLang="zh-CN" sz="2800"/>
              <a:t>NDK</a:t>
            </a:r>
            <a:r>
              <a:rPr lang="zh-CN" altLang="en-US" sz="2800"/>
              <a:t>，算法</a:t>
            </a:r>
            <a:r>
              <a:rPr lang="en-US" altLang="zh-CN" sz="2800"/>
              <a:t> </a:t>
            </a:r>
            <a:endParaRPr lang="zh-CN" altLang="en-US" sz="2800"/>
          </a:p>
          <a:p>
            <a:pPr algn="ctr"/>
            <a:r>
              <a:rPr lang="zh-CN" altLang="en-US" sz="2800"/>
              <a:t>元婴</a:t>
            </a:r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6711950" y="3956050"/>
            <a:ext cx="3827145" cy="10547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移动系统架构师</a:t>
            </a:r>
            <a:endParaRPr lang="zh-CN" altLang="en-US" sz="2800"/>
          </a:p>
          <a:p>
            <a:pPr algn="ctr"/>
            <a:r>
              <a:rPr lang="zh-CN" altLang="en-US" sz="2800"/>
              <a:t>化神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77" y="55642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3984595" cy="375746"/>
            <a:chOff x="4121722" y="5733166"/>
            <a:chExt cx="398459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87870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今日头条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指示器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toutia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4172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自定义控件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748665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1915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实现字体变色指示器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194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画笔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Paint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画布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Canvas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Draw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529295" y="3556386"/>
            <a:ext cx="2011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头条字体变色指示器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自定义绘制基础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altLang="en-US" sz="1335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头条炫酷指示器原理分析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3963895" y="3556386"/>
            <a:ext cx="24180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头条炫酷指示器原理分析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kumimoji="1" lang="zh-CN" altLang="en-US" sz="26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218565"/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188720"/>
          <a:ext cx="11649075" cy="4763770"/>
        </p:xfrm>
        <a:graphic>
          <a:graphicData uri="http://schemas.openxmlformats.org/drawingml/2006/table">
            <a:tbl>
              <a:tblPr/>
              <a:tblGrid>
                <a:gridCol w="1451610"/>
                <a:gridCol w="4203700"/>
                <a:gridCol w="5993765"/>
              </a:tblGrid>
              <a:tr h="531495"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458470">
                <a:tc rowSpan="3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布局相关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onMeasure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的大小，那么需要重写该方法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onLayout(boolean, int, int, int, int)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的（在父控件的）位置，那么需要重写</a:t>
                      </a:r>
                      <a:r>
                        <a:rPr lang="en-US" altLang="zh-CN" sz="1600" dirty="0" err="1" smtClean="0"/>
                        <a:t>OnLayout</a:t>
                      </a:r>
                      <a:r>
                        <a:rPr lang="zh-CN" altLang="en-US" sz="1600" dirty="0" smtClean="0"/>
                        <a:t>方法。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onSizeChanged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在布局发生变化时的回调函数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绘制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onDraw(android.graphics.Canvas)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绘制的图像，那么需要重写该方法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rowSpan="4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事件处理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onKeyDown(int, KeyEvent)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new hardware key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onKeyUp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KeyEvent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hardware key up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862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onTrackballEvent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MotionEvent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轨迹球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onTouchEvent(MotionEvent)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touch screen motion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37845" y="1220470"/>
          <a:ext cx="8559800" cy="244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660"/>
                <a:gridCol w="3660140"/>
              </a:tblGrid>
              <a:tr h="38608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r>
                        <a:rPr lang="en-US" altLang="zh-CN" dirty="0" smtClean="0"/>
                        <a:t>invalidate()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整个</a:t>
                      </a:r>
                      <a:r>
                        <a:rPr lang="en-US" altLang="zh-CN" dirty="0" smtClean="0"/>
                        <a:t>view</a:t>
                      </a:r>
                      <a:r>
                        <a:rPr lang="zh-CN" altLang="en-US" dirty="0" smtClean="0"/>
                        <a:t>刷新 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4045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l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t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r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b)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刷新局部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6080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Rect</a:t>
                      </a:r>
                      <a:r>
                        <a:rPr lang="en-US" altLang="zh-CN" dirty="0" smtClean="0"/>
                        <a:t> dirty)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刷新一个矩形区域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5005">
                <a:tc>
                  <a:txBody>
                    <a:bodyPr/>
                    <a:p>
                      <a:r>
                        <a:rPr lang="en-US" altLang="zh-CN" dirty="0" err="1" smtClean="0"/>
                        <a:t>invalidateDrawable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刷新一个特定的</a:t>
                      </a:r>
                      <a:r>
                        <a:rPr lang="en-US" altLang="zh-CN" dirty="0" err="1" smtClean="0"/>
                        <a:t>Drawable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54990" y="4225925"/>
            <a:ext cx="9345930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函数的主要作用是请求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树进行重绘，该函数可以由应用程序调用，或者由系统函数间接调用，例如</a:t>
            </a:r>
            <a:r>
              <a:rPr lang="en-US" altLang="zh-CN" dirty="0" err="1" smtClean="0"/>
              <a:t>setEnable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setSelected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setVisiblity</a:t>
            </a:r>
            <a:r>
              <a:rPr lang="en-US" altLang="zh-CN" dirty="0" smtClean="0"/>
              <a:t>()</a:t>
            </a:r>
            <a:r>
              <a:rPr lang="zh-CN" altLang="en-US" dirty="0" smtClean="0"/>
              <a:t>都会间接调用到</a:t>
            </a:r>
            <a:r>
              <a:rPr lang="en-US" altLang="zh-CN" dirty="0" smtClean="0"/>
              <a:t>invalidate()</a:t>
            </a:r>
            <a:r>
              <a:rPr lang="zh-CN" altLang="en-US" dirty="0" smtClean="0"/>
              <a:t>来请求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树重绘，更新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树的显示。</a:t>
            </a:r>
            <a:endParaRPr lang="en-US" altLang="zh-CN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KSO_WM_DOC_GUID" val="{ebae741e-f6be-4508-b345-b70f422bb642}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KSO_WM_SLIDE_ITEM_CNT" val="4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KSO_WM_SLIDE_ITEM_CNT" val="4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SLIDE_ITEM_CNT" val="4"/>
</p:tagLst>
</file>

<file path=ppt/tags/tag36.xml><?xml version="1.0" encoding="utf-8"?>
<p:tagLst xmlns:p="http://schemas.openxmlformats.org/presentationml/2006/main">
  <p:tag name="KSO_WM_SLIDE_ITEM_CNT" val="4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KSO_WM_SLIDE_ITEM_CNT" val="4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SLIDE_ITEM_CNT" val="4"/>
</p:tagLst>
</file>

<file path=ppt/tags/tag43.xml><?xml version="1.0" encoding="utf-8"?>
<p:tagLst xmlns:p="http://schemas.openxmlformats.org/presentationml/2006/main">
  <p:tag name="KSO_WM_SLIDE_ITEM_CNT" val="4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KSO_WM_SLIDE_ITEM_CNT" val="4"/>
</p:tagLst>
</file>

<file path=ppt/tags/tag47.xml><?xml version="1.0" encoding="utf-8"?>
<p:tagLst xmlns:p="http://schemas.openxmlformats.org/presentationml/2006/main">
  <p:tag name="KSO_WM_SLIDE_ITEM_CNT" val="4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SLIDE_ITEM_CNT" val="4"/>
</p:tagLst>
</file>

<file path=ppt/tags/tag51.xml><?xml version="1.0" encoding="utf-8"?>
<p:tagLst xmlns:p="http://schemas.openxmlformats.org/presentationml/2006/main">
  <p:tag name="KSO_WM_SLIDE_ITEM_CNT" val="4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KSO_WM_SLIDE_ITEM_CNT" val="4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KSO_WM_SLIDE_ITEM_CNT" val="4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KSO_WM_SLIDE_ITEM_CNT" val="4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KSO_WM_SLIDE_ITEM_CNT" val="4"/>
</p:tagLst>
</file>

<file path=ppt/tags/tag64.xml><?xml version="1.0" encoding="utf-8"?>
<p:tagLst xmlns:p="http://schemas.openxmlformats.org/presentationml/2006/main">
  <p:tag name="KSO_WM_SLIDE_ITEM_CNT" val="4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KSO_WM_SLIDE_ITEM_CNT" val="4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KSO_WM_SLIDE_ITEM_CNT" val="4"/>
</p:tagLst>
</file>

<file path=ppt/tags/tag71.xml><?xml version="1.0" encoding="utf-8"?>
<p:tagLst xmlns:p="http://schemas.openxmlformats.org/presentationml/2006/main">
  <p:tag name="KSO_WM_SLIDE_ITEM_CNT" val="4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ecd97787-aa1a-44f7-9cd0-d0d498a03a01}"/>
  <p:tag name="KSO_WM_UNIT_TEXTBOXSTYLE_INDEX" val="15"/>
  <p:tag name="KSO_WM_UNIT_TEXTBOXSTYLE_TYPE" val="MultPara"/>
</p:tagLst>
</file>

<file path=ppt/tags/tag75.xml><?xml version="1.0" encoding="utf-8"?>
<p:tagLst xmlns:p="http://schemas.openxmlformats.org/presentationml/2006/main">
  <p:tag name="KSO_WM_SLIDE_ITEM_CNT" val="4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2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1f40d68-f7f9-4503-b7a8-f338ad747753}"/>
  <p:tag name="KSO_WM_UNIT_TEXTBOXSTYLE_INDEX" val="13"/>
  <p:tag name="KSO_WM_UNIT_TEXTBOXSTYLE_TYPE" val="MultOutline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2365*5056*687*687"/>
  <p:tag name="KSO_WM_UNIT_MEDIACOVER_STYLEID" val="13"/>
  <p:tag name="KSO_WM_UNIT_MEDIACOVER_TEXTSTATE" val="1"/>
  <p:tag name="KSO_WM_UNIT_MEDIACOVER_BTN_POS" val="c"/>
  <p:tag name="KSO_WM_UNIT_MEDIACOVER_BTN_STYLE" val="ee0bc779c1f3d7f3e90c96344320e69a"/>
  <p:tag name="KSO_WM_UNIT_MEDIACOVER_TEXTPOS_REL" val="video"/>
  <p:tag name="KSO_WM_UNIT_MEDIACOVER_TEXT_REL_VIDEOPOS" val="lt"/>
  <p:tag name="KSO_WM_UNIT_MEDIACOVER_FONTSIZE" val="24"/>
  <p:tag name="KSO_WM_UNIT_MEDIACOVER_TEXTRECT" val="9821*149*1908*630"/>
  <p:tag name="KSO_WM_UNIT_MEDIACOVER_TEXT_REL_BTNPOS" val="r"/>
  <p:tag name="KSO_WM_UNIT_MEDIACOVER_TEXTPOS_DIST" val="10"/>
  <p:tag name="KSO_WM_UNIT_MEDIACOVER_RGB" val="8383EB"/>
  <p:tag name="KSO_WM_UNIT_MEDIACOVER_TRANSPARENCY" val="0.2"/>
  <p:tag name="KSO_WM_UNIT_MEDIACOVER_TEXT" val="今日头条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  <p:tag name="KSO_WM_UNIT_TEXTBOXSTYLE_TEMPLATEID" val="3139431"/>
  <p:tag name="KSO_WM_UNIT_TEXTBOXSTYLE_TYPE" val="8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4772</Words>
  <Application>WPS 演示</Application>
  <PresentationFormat>宽屏</PresentationFormat>
  <Paragraphs>473</Paragraphs>
  <Slides>44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63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Segoe UI</vt:lpstr>
      <vt:lpstr>Impact</vt:lpstr>
      <vt:lpstr>Arial Unicode MS</vt:lpstr>
      <vt:lpstr>Roboto condensed</vt:lpstr>
      <vt:lpstr>Segoe Print</vt:lpstr>
      <vt:lpstr>等线 Light</vt:lpstr>
      <vt:lpstr>Calibri</vt:lpstr>
      <vt:lpstr>Broadway</vt:lpstr>
      <vt:lpstr>Broadway BT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5163</cp:revision>
  <dcterms:created xsi:type="dcterms:W3CDTF">2016-08-30T15:34:00Z</dcterms:created>
  <dcterms:modified xsi:type="dcterms:W3CDTF">2019-11-21T12:49:31Z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